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1" d="100"/>
          <a:sy n="131" d="100"/>
        </p:scale>
        <p:origin x="966" y="-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9213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71600" y="838693"/>
            <a:ext cx="6400800" cy="185162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4050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Construindo o Business Case para Governança e Segurança de Dados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1371600" y="2833195"/>
            <a:ext cx="64008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25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Uma Abordagem Prática para o Setor Bancário</a:t>
            </a:r>
            <a:endParaRPr lang="en-US" sz="2025" dirty="0"/>
          </a:p>
        </p:txBody>
      </p:sp>
      <p:sp>
        <p:nvSpPr>
          <p:cNvPr id="5" name="Text 2"/>
          <p:cNvSpPr/>
          <p:nvPr/>
        </p:nvSpPr>
        <p:spPr>
          <a:xfrm>
            <a:off x="4571967" y="3529420"/>
            <a:ext cx="65" cy="207749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571967" y="4117181"/>
            <a:ext cx="65" cy="16094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8935743" y="4829175"/>
            <a:ext cx="6538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83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Exemplos Práticos e Conclusão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21481" y="778669"/>
            <a:ext cx="3921919" cy="20429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Exemplo 1: Conformidade com RGPD</a:t>
            </a:r>
            <a:endParaRPr lang="en-US" sz="1238" dirty="0"/>
          </a:p>
        </p:txBody>
      </p:sp>
      <p:sp>
        <p:nvSpPr>
          <p:cNvPr id="5" name="Text 2"/>
          <p:cNvSpPr/>
          <p:nvPr/>
        </p:nvSpPr>
        <p:spPr>
          <a:xfrm>
            <a:off x="421481" y="1018682"/>
            <a:ext cx="3921919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 banco português implementou um programa de Governança de Dados: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592931" y="1418732"/>
            <a:ext cx="3750469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Redução de 70% no tempo de resposta a solicitações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592931" y="1604470"/>
            <a:ext cx="3750469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Eliminação de riscos de multas estimadas em €15 milhões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421481" y="2083101"/>
            <a:ext cx="3921919" cy="20429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Exemplo 2: Qualidade de Dados para Basel III</a:t>
            </a:r>
            <a:endParaRPr lang="en-US" sz="1238" dirty="0"/>
          </a:p>
        </p:txBody>
      </p:sp>
      <p:sp>
        <p:nvSpPr>
          <p:cNvPr id="9" name="Text 6"/>
          <p:cNvSpPr/>
          <p:nvPr/>
        </p:nvSpPr>
        <p:spPr>
          <a:xfrm>
            <a:off x="421481" y="2323114"/>
            <a:ext cx="3921919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Uma instituição financeira melhorou a qualidade dos dados: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592931" y="2723164"/>
            <a:ext cx="3750469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Redução de 85% em erros de relatórios regulatórios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592931" y="2908902"/>
            <a:ext cx="3750469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Economia de €2 milhões/ano em processos manuais</a:t>
            </a:r>
            <a:endParaRPr lang="en-US" sz="1046" dirty="0"/>
          </a:p>
        </p:txBody>
      </p:sp>
      <p:sp>
        <p:nvSpPr>
          <p:cNvPr id="12" name="Shape 9"/>
          <p:cNvSpPr/>
          <p:nvPr/>
        </p:nvSpPr>
        <p:spPr>
          <a:xfrm>
            <a:off x="285750" y="3201795"/>
            <a:ext cx="4057650" cy="1554463"/>
          </a:xfrm>
          <a:prstGeom prst="rect">
            <a:avLst/>
          </a:prstGeom>
          <a:solidFill>
            <a:srgbClr val="0077B6">
              <a:alpha val="10000"/>
            </a:srgbClr>
          </a:solidFill>
          <a:ln/>
        </p:spPr>
        <p:txBody>
          <a:bodyPr/>
          <a:lstStyle/>
          <a:p>
            <a:endParaRPr lang="pt-PT"/>
          </a:p>
        </p:txBody>
      </p:sp>
      <p:sp>
        <p:nvSpPr>
          <p:cNvPr id="13" name="Text 10"/>
          <p:cNvSpPr/>
          <p:nvPr/>
        </p:nvSpPr>
        <p:spPr>
          <a:xfrm>
            <a:off x="371475" y="3287520"/>
            <a:ext cx="3886200" cy="20429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Conclusão</a:t>
            </a:r>
            <a:endParaRPr lang="en-US" sz="1238" dirty="0"/>
          </a:p>
        </p:txBody>
      </p:sp>
      <p:sp>
        <p:nvSpPr>
          <p:cNvPr id="14" name="Text 11"/>
          <p:cNvSpPr/>
          <p:nvPr/>
        </p:nvSpPr>
        <p:spPr>
          <a:xfrm>
            <a:off x="371475" y="3527534"/>
            <a:ext cx="38862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 Business Case sólido para Governança de Dados deve: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542925" y="3927584"/>
            <a:ext cx="3714750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Conectar a Governança aos objetivos de negócio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542925" y="4113321"/>
            <a:ext cx="3714750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Quantificar benefícios tangíveis</a:t>
            </a:r>
            <a:endParaRPr lang="en-US" sz="1046" dirty="0"/>
          </a:p>
        </p:txBody>
      </p:sp>
      <p:sp>
        <p:nvSpPr>
          <p:cNvPr id="17" name="Text 14"/>
          <p:cNvSpPr/>
          <p:nvPr/>
        </p:nvSpPr>
        <p:spPr>
          <a:xfrm>
            <a:off x="542925" y="4299059"/>
            <a:ext cx="37147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Incorporar requisitos regulatórios como impulsionadores</a:t>
            </a:r>
            <a:endParaRPr lang="en-US" sz="1046" dirty="0"/>
          </a:p>
        </p:txBody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778669"/>
            <a:ext cx="3214688" cy="2714625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8870361" y="4829175"/>
            <a:ext cx="130764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10</a:t>
            </a:r>
            <a:endParaRPr lang="en-US" sz="83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5935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Desafio da Governança de Dados na Era Digital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85825"/>
            <a:ext cx="40576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Na era digital, as instituições bancárias enfrentam desafios crescentes relacionados aos dados: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428625" y="1437680"/>
            <a:ext cx="134732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Explosão de dados: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441740" y="1546229"/>
            <a:ext cx="3901660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 volume de dados bancários duplica a cada 18 meses, criando desafios de gestão.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428625" y="1973461"/>
            <a:ext cx="114673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Riscos elevados: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428625" y="1973461"/>
            <a:ext cx="3476746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Falhas na gestão de dados podem resultar em: 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571500" y="2450306"/>
            <a:ext cx="37719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Multas regulatórias (até 4% da receita global)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571500" y="2771775"/>
            <a:ext cx="37719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Danos à reputação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571500" y="3093244"/>
            <a:ext cx="37719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Perdas financeiras diretas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571500" y="3414713"/>
            <a:ext cx="3771900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Vulnerabilidades de segurança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428625" y="3780830"/>
            <a:ext cx="189683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Complexidade regulatória: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428625" y="3780830"/>
            <a:ext cx="3552899" cy="623292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RGPD, Basel III, e outras regulamentações exigem controles rigorosos sobre dados.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428625" y="4530923"/>
            <a:ext cx="305953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Necessidade de um programa estruturado: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428625" y="4530923"/>
            <a:ext cx="3367580" cy="623292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 Governança de Dados não é uma opção, mas uma necessidade estratégica para o setor bancário.</a:t>
            </a:r>
            <a:endParaRPr lang="en-US" sz="1046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885825"/>
            <a:ext cx="3214688" cy="3214688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8935743" y="5279231"/>
            <a:ext cx="6538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83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8935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que é um Business Case para Governança de Dados?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94755"/>
            <a:ext cx="71538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Definição:</a:t>
            </a:r>
            <a:endParaRPr lang="en-US" sz="1046" dirty="0"/>
          </a:p>
        </p:txBody>
      </p:sp>
      <p:sp>
        <p:nvSpPr>
          <p:cNvPr id="5" name="Text 2"/>
          <p:cNvSpPr/>
          <p:nvPr/>
        </p:nvSpPr>
        <p:spPr>
          <a:xfrm>
            <a:off x="1001130" y="894755"/>
            <a:ext cx="321954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Um documento que justifica o investimento em 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285750" y="1109067"/>
            <a:ext cx="361459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Governança de Dados (DG), demonstrando o valor e o 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285750" y="1323380"/>
            <a:ext cx="121201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retorno esperado.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285750" y="1671638"/>
            <a:ext cx="4057650" cy="857250"/>
          </a:xfrm>
          <a:prstGeom prst="rect">
            <a:avLst/>
          </a:prstGeom>
          <a:noFill/>
          <a:ln/>
        </p:spPr>
        <p:txBody>
          <a:bodyPr wrap="square" lIns="127508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i="1" dirty="0">
                <a:solidFill>
                  <a:srgbClr val="55555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"A lógica é simples. DG é um programa de negócio; portanto, precisa agregar valor ao negócio. Qualquer custo de longo prazo que exceda o benefício ou a redução de risco é inaceitável." - John Ladley 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285750" y="2680692"/>
            <a:ext cx="1254872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Por que é crucial?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428625" y="3000375"/>
            <a:ext cx="391477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Governança de Dados é frequentemente vista como um custo, não como um investimento.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428625" y="3536156"/>
            <a:ext cx="391477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Resultados tangíveis são difíceis de visualizar (semelhante ao marketing).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428625" y="4071938"/>
            <a:ext cx="391477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 Business Case sólido conecta a DG diretamente às atividades de negócio.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428625" y="4616648"/>
            <a:ext cx="3839626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Mesmo que o CEO diga "sabemos que precisamos disso", um Business Case é 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1791379" y="4830961"/>
            <a:ext cx="133116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sempre necessário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3122544" y="4830961"/>
            <a:ext cx="38314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.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285750" y="5179219"/>
            <a:ext cx="40576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Baseado no Capítulo 5 de John Ladley: "The Data Governance Business Case".</a:t>
            </a:r>
            <a:endParaRPr lang="en-US" sz="1046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885825"/>
            <a:ext cx="3214688" cy="3214688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8935743" y="5579269"/>
            <a:ext cx="6538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83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8293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Componentes Essenciais de um Business Case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21481" y="885825"/>
            <a:ext cx="392191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Grande Visão (The Big Picture)</a:t>
            </a:r>
            <a:endParaRPr lang="en-US" sz="1238" dirty="0"/>
          </a:p>
        </p:txBody>
      </p:sp>
      <p:sp>
        <p:nvSpPr>
          <p:cNvPr id="5" name="Text 2"/>
          <p:cNvSpPr/>
          <p:nvPr/>
        </p:nvSpPr>
        <p:spPr>
          <a:xfrm>
            <a:off x="421481" y="1193006"/>
            <a:ext cx="3921919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Descreve como será o dia a dia da organização com a Governança de Dados implementada. Responde a perguntas como: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564356" y="1893094"/>
            <a:ext cx="377904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que mudará na organização?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564356" y="2214563"/>
            <a:ext cx="3779044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Quais objetivos de negócio serão mais facilmente alcançáveis?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564356" y="2750344"/>
            <a:ext cx="377904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Como os colaboradores perceberão a mudança?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421481" y="3107531"/>
            <a:ext cx="392191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Riscos do Programa (Program Risks)</a:t>
            </a:r>
            <a:endParaRPr lang="en-US" sz="1238" dirty="0"/>
          </a:p>
        </p:txBody>
      </p:sp>
      <p:sp>
        <p:nvSpPr>
          <p:cNvPr id="10" name="Text 7"/>
          <p:cNvSpPr/>
          <p:nvPr/>
        </p:nvSpPr>
        <p:spPr>
          <a:xfrm>
            <a:off x="421481" y="3414713"/>
            <a:ext cx="3921919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Identifica os riscos que o próprio programa de DG pode criar: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564356" y="3909417"/>
            <a:ext cx="131659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Riscos de Negócio: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564356" y="3909417"/>
            <a:ext cx="3196270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Falha em prevenir perda de mercado, fraude ou atingir metas.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564356" y="4445198"/>
            <a:ext cx="143089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Riscos Regulatórios: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564356" y="4445198"/>
            <a:ext cx="3548462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Falha em atender requisitos de conformidade.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564356" y="4980980"/>
            <a:ext cx="116685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b="1" dirty="0">
                <a:solidFill>
                  <a:srgbClr val="0077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Riscos Culturais: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564356" y="4980980"/>
            <a:ext cx="3513748" cy="40898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Falha na adoção pela organização, continuando práticas inadequadas.</a:t>
            </a:r>
            <a:endParaRPr lang="en-US" sz="1046" dirty="0"/>
          </a:p>
        </p:txBody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885825"/>
            <a:ext cx="3214688" cy="3214688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8935743" y="5514975"/>
            <a:ext cx="6538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</a:t>
            </a:r>
            <a:endParaRPr lang="en-US" sz="837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9222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Componentes Essenciais (Continuação)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21481" y="885825"/>
            <a:ext cx="392191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Alinhamento com o Negócio (Business Alignment)</a:t>
            </a:r>
            <a:endParaRPr lang="en-US" sz="1238" dirty="0"/>
          </a:p>
        </p:txBody>
      </p:sp>
      <p:sp>
        <p:nvSpPr>
          <p:cNvPr id="5" name="Text 2"/>
          <p:cNvSpPr/>
          <p:nvPr/>
        </p:nvSpPr>
        <p:spPr>
          <a:xfrm>
            <a:off x="421481" y="1193006"/>
            <a:ext cx="3921919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Identifica como a DG suporta iniciativas de negócio:</a:t>
            </a:r>
            <a:endParaRPr lang="en-US" sz="1046" dirty="0"/>
          </a:p>
        </p:txBody>
      </p:sp>
      <p:sp>
        <p:nvSpPr>
          <p:cNvPr id="6" name="Text 3"/>
          <p:cNvSpPr/>
          <p:nvPr/>
        </p:nvSpPr>
        <p:spPr>
          <a:xfrm>
            <a:off x="564356" y="1464469"/>
            <a:ext cx="3779044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Aumento de receita (ex: melhor segmentação de clientes)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564356" y="2000250"/>
            <a:ext cx="3779044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Redução de custos (ex: eliminação de dados redundantes)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564356" y="2536031"/>
            <a:ext cx="3779044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Melhoria da eficiência (ex: integração de dados mais rápida)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564356" y="3071813"/>
            <a:ext cx="3779044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Suporte a projetos estratégicos (ex: transformação digital)</a:t>
            </a:r>
            <a:endParaRPr lang="en-US" sz="1046" dirty="0"/>
          </a:p>
        </p:txBody>
      </p:sp>
      <p:sp>
        <p:nvSpPr>
          <p:cNvPr id="10" name="Text 7"/>
          <p:cNvSpPr/>
          <p:nvPr/>
        </p:nvSpPr>
        <p:spPr>
          <a:xfrm>
            <a:off x="421481" y="3643313"/>
            <a:ext cx="392191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Custos de Problemas de Qualidade de Dados</a:t>
            </a:r>
            <a:endParaRPr lang="en-US" sz="1238" dirty="0"/>
          </a:p>
        </p:txBody>
      </p:sp>
      <p:sp>
        <p:nvSpPr>
          <p:cNvPr id="11" name="Text 8"/>
          <p:cNvSpPr/>
          <p:nvPr/>
        </p:nvSpPr>
        <p:spPr>
          <a:xfrm>
            <a:off x="421481" y="3950494"/>
            <a:ext cx="3921919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Quantifica o impacto financeiro de dados incorretos ou inconsistentes: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564356" y="4436269"/>
            <a:ext cx="377904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Custo de retrabalho (correção manual de erros)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564356" y="4757738"/>
            <a:ext cx="377904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Decisões incorretas baseadas em dados imprecisos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564356" y="5079206"/>
            <a:ext cx="377904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Multas regulatórias por relatórios incorretos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564356" y="5400675"/>
            <a:ext cx="377904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Perda de oportunidades de negócio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421481" y="5757863"/>
            <a:ext cx="392191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Dívida de Dados (Data Debt)</a:t>
            </a:r>
            <a:endParaRPr lang="en-US" sz="1238" dirty="0"/>
          </a:p>
        </p:txBody>
      </p:sp>
      <p:sp>
        <p:nvSpPr>
          <p:cNvPr id="17" name="Text 14"/>
          <p:cNvSpPr/>
          <p:nvPr/>
        </p:nvSpPr>
        <p:spPr>
          <a:xfrm>
            <a:off x="421481" y="6065044"/>
            <a:ext cx="3921919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custo futuro de adiar a correção de problemas de dados - semelhante à dívida técnica, mas focada em dados.</a:t>
            </a:r>
            <a:endParaRPr lang="en-US" sz="1046" dirty="0"/>
          </a:p>
        </p:txBody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885825"/>
            <a:ext cx="3214688" cy="3214688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8935743" y="6607969"/>
            <a:ext cx="6538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5</a:t>
            </a:r>
            <a:endParaRPr lang="en-US" sz="837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935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Processo de Construção do Business Case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405765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Segundo John Ladley, o processo de construção de um Business Case para Governança de Dados: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300163"/>
            <a:ext cx="200025" cy="200025"/>
          </a:xfrm>
          <a:prstGeom prst="ellipse">
            <a:avLst/>
          </a:prstGeom>
          <a:solidFill>
            <a:srgbClr val="0077B6"/>
          </a:solidFill>
          <a:ln/>
        </p:spPr>
        <p:txBody>
          <a:bodyPr/>
          <a:lstStyle/>
          <a:p>
            <a:endParaRPr lang="pt-PT"/>
          </a:p>
        </p:txBody>
      </p:sp>
      <p:sp>
        <p:nvSpPr>
          <p:cNvPr id="6" name="Text 3"/>
          <p:cNvSpPr/>
          <p:nvPr/>
        </p:nvSpPr>
        <p:spPr>
          <a:xfrm>
            <a:off x="285750" y="1300163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046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1046" dirty="0"/>
          </a:p>
        </p:txBody>
      </p:sp>
      <p:sp>
        <p:nvSpPr>
          <p:cNvPr id="7" name="Text 4"/>
          <p:cNvSpPr/>
          <p:nvPr/>
        </p:nvSpPr>
        <p:spPr>
          <a:xfrm>
            <a:off x="571500" y="1300163"/>
            <a:ext cx="37719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Compreender a Direção do Negócio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571500" y="1514475"/>
            <a:ext cx="37719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Entender a estratégia corporativa e como a DG pode apoiá-la.</a:t>
            </a:r>
            <a:endParaRPr lang="en-US" sz="1046" dirty="0"/>
          </a:p>
        </p:txBody>
      </p:sp>
      <p:sp>
        <p:nvSpPr>
          <p:cNvPr id="9" name="Shape 6"/>
          <p:cNvSpPr/>
          <p:nvPr/>
        </p:nvSpPr>
        <p:spPr>
          <a:xfrm>
            <a:off x="285750" y="2021681"/>
            <a:ext cx="200025" cy="200025"/>
          </a:xfrm>
          <a:prstGeom prst="ellipse">
            <a:avLst/>
          </a:prstGeom>
          <a:solidFill>
            <a:srgbClr val="0077B6"/>
          </a:solidFill>
          <a:ln/>
        </p:spPr>
        <p:txBody>
          <a:bodyPr/>
          <a:lstStyle/>
          <a:p>
            <a:endParaRPr lang="pt-PT"/>
          </a:p>
        </p:txBody>
      </p:sp>
      <p:sp>
        <p:nvSpPr>
          <p:cNvPr id="10" name="Text 7"/>
          <p:cNvSpPr/>
          <p:nvPr/>
        </p:nvSpPr>
        <p:spPr>
          <a:xfrm>
            <a:off x="285750" y="2021681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046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1046" dirty="0"/>
          </a:p>
        </p:txBody>
      </p:sp>
      <p:sp>
        <p:nvSpPr>
          <p:cNvPr id="11" name="Text 8"/>
          <p:cNvSpPr/>
          <p:nvPr/>
        </p:nvSpPr>
        <p:spPr>
          <a:xfrm>
            <a:off x="571500" y="2021681"/>
            <a:ext cx="37719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Identificar Oportunidades Possíveis</a:t>
            </a:r>
            <a:endParaRPr lang="en-US" sz="1046" dirty="0"/>
          </a:p>
        </p:txBody>
      </p:sp>
      <p:sp>
        <p:nvSpPr>
          <p:cNvPr id="12" name="Text 9"/>
          <p:cNvSpPr/>
          <p:nvPr/>
        </p:nvSpPr>
        <p:spPr>
          <a:xfrm>
            <a:off x="571500" y="2235994"/>
            <a:ext cx="37719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Encontrar áreas onde a DG pode apoiar diretamente o negócio.</a:t>
            </a:r>
            <a:endParaRPr lang="en-US" sz="1046" dirty="0"/>
          </a:p>
        </p:txBody>
      </p:sp>
      <p:sp>
        <p:nvSpPr>
          <p:cNvPr id="13" name="Shape 10"/>
          <p:cNvSpPr/>
          <p:nvPr/>
        </p:nvSpPr>
        <p:spPr>
          <a:xfrm>
            <a:off x="285750" y="2743200"/>
            <a:ext cx="200025" cy="200025"/>
          </a:xfrm>
          <a:prstGeom prst="ellipse">
            <a:avLst/>
          </a:prstGeom>
          <a:solidFill>
            <a:srgbClr val="0077B6"/>
          </a:solidFill>
          <a:ln/>
        </p:spPr>
        <p:txBody>
          <a:bodyPr/>
          <a:lstStyle/>
          <a:p>
            <a:endParaRPr lang="pt-PT"/>
          </a:p>
        </p:txBody>
      </p:sp>
      <p:sp>
        <p:nvSpPr>
          <p:cNvPr id="14" name="Text 11"/>
          <p:cNvSpPr/>
          <p:nvPr/>
        </p:nvSpPr>
        <p:spPr>
          <a:xfrm>
            <a:off x="285750" y="2743200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046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1046" dirty="0"/>
          </a:p>
        </p:txBody>
      </p:sp>
      <p:sp>
        <p:nvSpPr>
          <p:cNvPr id="15" name="Text 12"/>
          <p:cNvSpPr/>
          <p:nvPr/>
        </p:nvSpPr>
        <p:spPr>
          <a:xfrm>
            <a:off x="571500" y="2743200"/>
            <a:ext cx="37719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Identificar Oportunidades de Uso</a:t>
            </a:r>
            <a:endParaRPr lang="en-US" sz="1046" dirty="0"/>
          </a:p>
        </p:txBody>
      </p:sp>
      <p:sp>
        <p:nvSpPr>
          <p:cNvPr id="16" name="Text 13"/>
          <p:cNvSpPr/>
          <p:nvPr/>
        </p:nvSpPr>
        <p:spPr>
          <a:xfrm>
            <a:off x="571500" y="2957513"/>
            <a:ext cx="37719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Identificar onde a informação é usada para entregar resultados de negócio.</a:t>
            </a:r>
            <a:endParaRPr lang="en-US" sz="1046" dirty="0"/>
          </a:p>
        </p:txBody>
      </p:sp>
      <p:sp>
        <p:nvSpPr>
          <p:cNvPr id="17" name="Shape 14"/>
          <p:cNvSpPr/>
          <p:nvPr/>
        </p:nvSpPr>
        <p:spPr>
          <a:xfrm>
            <a:off x="285750" y="3464719"/>
            <a:ext cx="200025" cy="200025"/>
          </a:xfrm>
          <a:prstGeom prst="ellipse">
            <a:avLst/>
          </a:prstGeom>
          <a:solidFill>
            <a:srgbClr val="0077B6"/>
          </a:solidFill>
          <a:ln/>
        </p:spPr>
        <p:txBody>
          <a:bodyPr/>
          <a:lstStyle/>
          <a:p>
            <a:endParaRPr lang="pt-PT"/>
          </a:p>
        </p:txBody>
      </p:sp>
      <p:sp>
        <p:nvSpPr>
          <p:cNvPr id="18" name="Text 15"/>
          <p:cNvSpPr/>
          <p:nvPr/>
        </p:nvSpPr>
        <p:spPr>
          <a:xfrm>
            <a:off x="285750" y="3464719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046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</a:t>
            </a:r>
            <a:endParaRPr lang="en-US" sz="1046" dirty="0"/>
          </a:p>
        </p:txBody>
      </p:sp>
      <p:sp>
        <p:nvSpPr>
          <p:cNvPr id="19" name="Text 16"/>
          <p:cNvSpPr/>
          <p:nvPr/>
        </p:nvSpPr>
        <p:spPr>
          <a:xfrm>
            <a:off x="571500" y="3464719"/>
            <a:ext cx="37719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Definir e Confirmar Benefícios de Negócio</a:t>
            </a:r>
            <a:endParaRPr lang="en-US" sz="1046" dirty="0"/>
          </a:p>
        </p:txBody>
      </p:sp>
      <p:sp>
        <p:nvSpPr>
          <p:cNvPr id="20" name="Text 17"/>
          <p:cNvSpPr/>
          <p:nvPr/>
        </p:nvSpPr>
        <p:spPr>
          <a:xfrm>
            <a:off x="571500" y="3679031"/>
            <a:ext cx="37719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Refinar os benefícios potenciais em termos de fluxo de caixa ou aumento de receita.</a:t>
            </a:r>
            <a:endParaRPr lang="en-US" sz="1046" dirty="0"/>
          </a:p>
        </p:txBody>
      </p:sp>
      <p:sp>
        <p:nvSpPr>
          <p:cNvPr id="21" name="Shape 18"/>
          <p:cNvSpPr/>
          <p:nvPr/>
        </p:nvSpPr>
        <p:spPr>
          <a:xfrm>
            <a:off x="285750" y="4186238"/>
            <a:ext cx="200025" cy="200025"/>
          </a:xfrm>
          <a:prstGeom prst="ellipse">
            <a:avLst/>
          </a:prstGeom>
          <a:solidFill>
            <a:srgbClr val="0077B6"/>
          </a:solidFill>
          <a:ln/>
        </p:spPr>
        <p:txBody>
          <a:bodyPr/>
          <a:lstStyle/>
          <a:p>
            <a:endParaRPr lang="pt-PT"/>
          </a:p>
        </p:txBody>
      </p:sp>
      <p:sp>
        <p:nvSpPr>
          <p:cNvPr id="22" name="Text 19"/>
          <p:cNvSpPr/>
          <p:nvPr/>
        </p:nvSpPr>
        <p:spPr>
          <a:xfrm>
            <a:off x="285750" y="4186238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046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5</a:t>
            </a:r>
            <a:endParaRPr lang="en-US" sz="1046" dirty="0"/>
          </a:p>
        </p:txBody>
      </p:sp>
      <p:sp>
        <p:nvSpPr>
          <p:cNvPr id="23" name="Text 20"/>
          <p:cNvSpPr/>
          <p:nvPr/>
        </p:nvSpPr>
        <p:spPr>
          <a:xfrm>
            <a:off x="571500" y="4186238"/>
            <a:ext cx="377190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b="1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Quantificar Custos e Preparar Documentação</a:t>
            </a:r>
            <a:endParaRPr lang="en-US" sz="1046" dirty="0"/>
          </a:p>
        </p:txBody>
      </p:sp>
      <p:sp>
        <p:nvSpPr>
          <p:cNvPr id="24" name="Text 21"/>
          <p:cNvSpPr/>
          <p:nvPr/>
        </p:nvSpPr>
        <p:spPr>
          <a:xfrm>
            <a:off x="571500" y="4400550"/>
            <a:ext cx="377190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Examinar custos atuais e aplicar ao modelo financeiro escolhido.</a:t>
            </a:r>
            <a:endParaRPr lang="en-US" sz="1046" dirty="0"/>
          </a:p>
        </p:txBody>
      </p:sp>
      <p:pic>
        <p:nvPicPr>
          <p:cNvPr id="2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814388"/>
            <a:ext cx="3214688" cy="2857500"/>
          </a:xfrm>
          <a:prstGeom prst="rect">
            <a:avLst/>
          </a:prstGeom>
        </p:spPr>
      </p:pic>
      <p:sp>
        <p:nvSpPr>
          <p:cNvPr id="26" name="Text 22"/>
          <p:cNvSpPr/>
          <p:nvPr/>
        </p:nvSpPr>
        <p:spPr>
          <a:xfrm>
            <a:off x="8935743" y="4879181"/>
            <a:ext cx="6538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6</a:t>
            </a:r>
            <a:endParaRPr lang="en-US" sz="83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2664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Frameworks e Regulamentações Relevantes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4057650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Business Case para Governança de Dados no setor bancário é fortalecido por frameworks e regulamentações que exigem controlo rigoroso dos dados:</a:t>
            </a:r>
            <a:endParaRPr lang="en-US" sz="1046" dirty="0"/>
          </a:p>
        </p:txBody>
      </p:sp>
      <p:sp>
        <p:nvSpPr>
          <p:cNvPr id="5" name="Shape 2"/>
          <p:cNvSpPr/>
          <p:nvPr/>
        </p:nvSpPr>
        <p:spPr>
          <a:xfrm>
            <a:off x="285750" y="1500188"/>
            <a:ext cx="4057650" cy="1533004"/>
          </a:xfrm>
          <a:prstGeom prst="rect">
            <a:avLst/>
          </a:prstGeom>
          <a:solidFill>
            <a:srgbClr val="0077B6">
              <a:alpha val="5000"/>
            </a:srgbClr>
          </a:solidFill>
          <a:ln w="99">
            <a:solidFill>
              <a:srgbClr val="0077B6"/>
            </a:solidFill>
            <a:prstDash val="solid"/>
          </a:ln>
        </p:spPr>
        <p:txBody>
          <a:bodyPr/>
          <a:lstStyle/>
          <a:p>
            <a:endParaRPr lang="pt-PT"/>
          </a:p>
        </p:txBody>
      </p:sp>
      <p:sp>
        <p:nvSpPr>
          <p:cNvPr id="6" name="Text 3"/>
          <p:cNvSpPr/>
          <p:nvPr/>
        </p:nvSpPr>
        <p:spPr>
          <a:xfrm>
            <a:off x="392906" y="1607344"/>
            <a:ext cx="3843338" cy="2200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RGPD (Regulamento Geral de Proteção de Dados)</a:t>
            </a:r>
            <a:endParaRPr lang="en-US" sz="1238" dirty="0"/>
          </a:p>
        </p:txBody>
      </p:sp>
      <p:sp>
        <p:nvSpPr>
          <p:cNvPr id="7" name="Text 4"/>
          <p:cNvSpPr/>
          <p:nvPr/>
        </p:nvSpPr>
        <p:spPr>
          <a:xfrm>
            <a:off x="392906" y="1863068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Regulamentação europeia que estabelece regras sobre proteção de dados pessoais. Impacto no setor bancário:</a:t>
            </a:r>
            <a:endParaRPr lang="en-US" sz="1046" dirty="0"/>
          </a:p>
        </p:txBody>
      </p:sp>
      <p:sp>
        <p:nvSpPr>
          <p:cNvPr id="8" name="Text 5"/>
          <p:cNvSpPr/>
          <p:nvPr/>
        </p:nvSpPr>
        <p:spPr>
          <a:xfrm>
            <a:off x="564356" y="2291693"/>
            <a:ext cx="367188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Multas de até 4% da receita global anual</a:t>
            </a:r>
            <a:endParaRPr lang="en-US" sz="1046" dirty="0"/>
          </a:p>
        </p:txBody>
      </p:sp>
      <p:sp>
        <p:nvSpPr>
          <p:cNvPr id="9" name="Text 6"/>
          <p:cNvSpPr/>
          <p:nvPr/>
        </p:nvSpPr>
        <p:spPr>
          <a:xfrm>
            <a:off x="564356" y="2491718"/>
            <a:ext cx="367188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Direito ao esquecimento e portabilidade de dados</a:t>
            </a:r>
            <a:endParaRPr lang="en-US" sz="1046" dirty="0"/>
          </a:p>
        </p:txBody>
      </p:sp>
      <p:sp>
        <p:nvSpPr>
          <p:cNvPr id="10" name="Shape 7"/>
          <p:cNvSpPr/>
          <p:nvPr/>
        </p:nvSpPr>
        <p:spPr>
          <a:xfrm>
            <a:off x="285750" y="2906055"/>
            <a:ext cx="4057650" cy="1312999"/>
          </a:xfrm>
          <a:prstGeom prst="rect">
            <a:avLst/>
          </a:prstGeom>
          <a:solidFill>
            <a:srgbClr val="0077B6">
              <a:alpha val="5000"/>
            </a:srgbClr>
          </a:solidFill>
          <a:ln w="99">
            <a:solidFill>
              <a:srgbClr val="0077B6"/>
            </a:solidFill>
            <a:prstDash val="solid"/>
          </a:ln>
        </p:spPr>
        <p:txBody>
          <a:bodyPr/>
          <a:lstStyle/>
          <a:p>
            <a:endParaRPr lang="pt-PT"/>
          </a:p>
        </p:txBody>
      </p:sp>
      <p:sp>
        <p:nvSpPr>
          <p:cNvPr id="11" name="Text 8"/>
          <p:cNvSpPr/>
          <p:nvPr/>
        </p:nvSpPr>
        <p:spPr>
          <a:xfrm>
            <a:off x="392906" y="3013211"/>
            <a:ext cx="3843338" cy="2200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ISO 27001</a:t>
            </a:r>
            <a:endParaRPr lang="en-US" sz="1238" dirty="0"/>
          </a:p>
        </p:txBody>
      </p:sp>
      <p:sp>
        <p:nvSpPr>
          <p:cNvPr id="12" name="Text 9"/>
          <p:cNvSpPr/>
          <p:nvPr/>
        </p:nvSpPr>
        <p:spPr>
          <a:xfrm>
            <a:off x="392906" y="3268935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Norma internacional para gestão de segurança da informação. Relevância para bancos:</a:t>
            </a:r>
            <a:endParaRPr lang="en-US" sz="1046" dirty="0"/>
          </a:p>
        </p:txBody>
      </p:sp>
      <p:sp>
        <p:nvSpPr>
          <p:cNvPr id="13" name="Text 10"/>
          <p:cNvSpPr/>
          <p:nvPr/>
        </p:nvSpPr>
        <p:spPr>
          <a:xfrm>
            <a:off x="564356" y="3697560"/>
            <a:ext cx="367188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Proteção de dados confidenciais de clientes</a:t>
            </a:r>
            <a:endParaRPr lang="en-US" sz="1046" dirty="0"/>
          </a:p>
        </p:txBody>
      </p:sp>
      <p:sp>
        <p:nvSpPr>
          <p:cNvPr id="14" name="Text 11"/>
          <p:cNvSpPr/>
          <p:nvPr/>
        </p:nvSpPr>
        <p:spPr>
          <a:xfrm>
            <a:off x="564356" y="3897585"/>
            <a:ext cx="367188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Gestão de riscos de segurança da informação</a:t>
            </a:r>
            <a:endParaRPr lang="en-US" sz="1046" dirty="0"/>
          </a:p>
        </p:txBody>
      </p:sp>
      <p:sp>
        <p:nvSpPr>
          <p:cNvPr id="15" name="Shape 12"/>
          <p:cNvSpPr/>
          <p:nvPr/>
        </p:nvSpPr>
        <p:spPr>
          <a:xfrm>
            <a:off x="285750" y="4311923"/>
            <a:ext cx="4057650" cy="1312999"/>
          </a:xfrm>
          <a:prstGeom prst="rect">
            <a:avLst/>
          </a:prstGeom>
          <a:solidFill>
            <a:srgbClr val="0077B6">
              <a:alpha val="5000"/>
            </a:srgbClr>
          </a:solidFill>
          <a:ln w="99">
            <a:solidFill>
              <a:srgbClr val="0077B6"/>
            </a:solidFill>
            <a:prstDash val="solid"/>
          </a:ln>
        </p:spPr>
        <p:txBody>
          <a:bodyPr/>
          <a:lstStyle/>
          <a:p>
            <a:endParaRPr lang="pt-PT"/>
          </a:p>
        </p:txBody>
      </p:sp>
      <p:sp>
        <p:nvSpPr>
          <p:cNvPr id="16" name="Text 13"/>
          <p:cNvSpPr/>
          <p:nvPr/>
        </p:nvSpPr>
        <p:spPr>
          <a:xfrm>
            <a:off x="392906" y="4419079"/>
            <a:ext cx="3843338" cy="22000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238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Basel III</a:t>
            </a:r>
            <a:endParaRPr lang="en-US" sz="1238" dirty="0"/>
          </a:p>
        </p:txBody>
      </p:sp>
      <p:sp>
        <p:nvSpPr>
          <p:cNvPr id="17" name="Text 14"/>
          <p:cNvSpPr/>
          <p:nvPr/>
        </p:nvSpPr>
        <p:spPr>
          <a:xfrm>
            <a:off x="392906" y="4674803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Conjunto de medidas para fortalecer a regulação bancária. Exige:</a:t>
            </a:r>
            <a:endParaRPr lang="en-US" sz="1046" dirty="0"/>
          </a:p>
        </p:txBody>
      </p:sp>
      <p:sp>
        <p:nvSpPr>
          <p:cNvPr id="18" name="Text 15"/>
          <p:cNvSpPr/>
          <p:nvPr/>
        </p:nvSpPr>
        <p:spPr>
          <a:xfrm>
            <a:off x="564356" y="5103428"/>
            <a:ext cx="367188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Dados precisos para cálculo de capital e liquidez</a:t>
            </a:r>
            <a:endParaRPr lang="en-US" sz="1046" dirty="0"/>
          </a:p>
        </p:txBody>
      </p:sp>
      <p:sp>
        <p:nvSpPr>
          <p:cNvPr id="19" name="Text 16"/>
          <p:cNvSpPr/>
          <p:nvPr/>
        </p:nvSpPr>
        <p:spPr>
          <a:xfrm>
            <a:off x="564356" y="5303453"/>
            <a:ext cx="3671888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l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Relatórios regulatórios com alta qualidade de dados</a:t>
            </a:r>
            <a:endParaRPr lang="en-US" sz="1046" dirty="0"/>
          </a:p>
        </p:txBody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563" y="814388"/>
            <a:ext cx="3214688" cy="2857500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8935743" y="5689216"/>
            <a:ext cx="6538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7</a:t>
            </a:r>
            <a:endParaRPr lang="en-US" sz="837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5663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RGPD e ISO 27001 no Setor Bancário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1973405" cy="290020"/>
          </a:xfrm>
          <a:prstGeom prst="rect">
            <a:avLst/>
          </a:prstGeom>
          <a:noFill/>
          <a:ln/>
        </p:spPr>
        <p:txBody>
          <a:bodyPr wrap="none" lIns="0" tIns="0" rIns="0" bIns="42545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RGPD no Business Case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285750" y="1175845"/>
            <a:ext cx="405765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RGPD fortalece o Business Case para Governança de Dados no setor bancário:</a:t>
            </a:r>
            <a:endParaRPr lang="en-US" sz="1046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1790207"/>
            <a:ext cx="142875" cy="1428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00063" y="1661620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Redução de risco regulatório (multas de até €20 milhões ou 4% da receita global)</a:t>
            </a:r>
            <a:endParaRPr lang="en-US" sz="1046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2261695"/>
            <a:ext cx="142875" cy="14287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00063" y="2133107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Melhoria da confiança dos clientes através da transparência no tratamento de dados</a:t>
            </a:r>
            <a:endParaRPr lang="en-US" sz="1046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2733182"/>
            <a:ext cx="142875" cy="1428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00063" y="2604595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Capacidade de responder rapidamente a solicitações de acesso, retificação ou exclusão de dados</a:t>
            </a:r>
            <a:endParaRPr lang="en-US" sz="1046" dirty="0"/>
          </a:p>
        </p:txBody>
      </p:sp>
      <p:sp>
        <p:nvSpPr>
          <p:cNvPr id="12" name="Text 6"/>
          <p:cNvSpPr/>
          <p:nvPr/>
        </p:nvSpPr>
        <p:spPr>
          <a:xfrm>
            <a:off x="285750" y="3147520"/>
            <a:ext cx="2334137" cy="290020"/>
          </a:xfrm>
          <a:prstGeom prst="rect">
            <a:avLst/>
          </a:prstGeom>
          <a:noFill/>
          <a:ln/>
        </p:spPr>
        <p:txBody>
          <a:bodyPr wrap="none" lIns="0" tIns="0" rIns="0" bIns="42545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ISO 27001 no Business Case</a:t>
            </a:r>
            <a:endParaRPr lang="en-US" sz="1350" dirty="0"/>
          </a:p>
        </p:txBody>
      </p:sp>
      <p:sp>
        <p:nvSpPr>
          <p:cNvPr id="13" name="Text 7"/>
          <p:cNvSpPr/>
          <p:nvPr/>
        </p:nvSpPr>
        <p:spPr>
          <a:xfrm>
            <a:off x="285750" y="3508977"/>
            <a:ext cx="4057650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ISO 27001 complementa o Business Case ao fornecer:</a:t>
            </a:r>
            <a:endParaRPr lang="en-US" sz="1046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3923314"/>
            <a:ext cx="142875" cy="14287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00063" y="3794727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Framework estruturado para gestão de segurança da informação</a:t>
            </a:r>
            <a:endParaRPr lang="en-US" sz="1046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4394802"/>
            <a:ext cx="142875" cy="142875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500063" y="4266214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Redução de incidentes de segurança e seus custos associados</a:t>
            </a:r>
            <a:endParaRPr lang="en-US" sz="1046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4866289"/>
            <a:ext cx="142875" cy="142875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500063" y="4737702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Vantagem competitiva através da certificação reconhecida internacionalmente</a:t>
            </a:r>
            <a:endParaRPr lang="en-US" sz="1046" dirty="0"/>
          </a:p>
        </p:txBody>
      </p:sp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3563" y="814388"/>
            <a:ext cx="3214688" cy="2857500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8935743" y="5252052"/>
            <a:ext cx="6538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8</a:t>
            </a:r>
            <a:endParaRPr lang="en-US" sz="837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7664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5750" y="285750"/>
            <a:ext cx="85725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25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DAMA-DMBOK e Basel III no Setor Bancário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285750" y="814388"/>
            <a:ext cx="2732596" cy="290020"/>
          </a:xfrm>
          <a:prstGeom prst="rect">
            <a:avLst/>
          </a:prstGeom>
          <a:noFill/>
          <a:ln/>
        </p:spPr>
        <p:txBody>
          <a:bodyPr wrap="none" lIns="0" tIns="0" rIns="0" bIns="42545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DAMA-DMBOK no Business Case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285750" y="1175845"/>
            <a:ext cx="405765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DAMA-DMBOK (Data Management Body of Knowledge) fornece:</a:t>
            </a:r>
            <a:endParaRPr lang="en-US" sz="1046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1790207"/>
            <a:ext cx="142875" cy="1428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00063" y="1661620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Framework estruturado para as 11 áreas de conhecimento da gestão de dados</a:t>
            </a:r>
            <a:endParaRPr lang="en-US" sz="1046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2261695"/>
            <a:ext cx="142875" cy="14287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00063" y="2133107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Metodologia para implementação de Governança de Dados alinhada às melhores práticas</a:t>
            </a:r>
            <a:endParaRPr lang="en-US" sz="1046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750" y="2733182"/>
            <a:ext cx="142875" cy="1428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00063" y="2604595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Base para definição de papéis, responsabilidades e processos de Governança</a:t>
            </a:r>
            <a:endParaRPr lang="en-US" sz="1046" dirty="0"/>
          </a:p>
        </p:txBody>
      </p:sp>
      <p:sp>
        <p:nvSpPr>
          <p:cNvPr id="12" name="Text 6"/>
          <p:cNvSpPr/>
          <p:nvPr/>
        </p:nvSpPr>
        <p:spPr>
          <a:xfrm>
            <a:off x="285750" y="3147520"/>
            <a:ext cx="2203819" cy="290020"/>
          </a:xfrm>
          <a:prstGeom prst="rect">
            <a:avLst/>
          </a:prstGeom>
          <a:noFill/>
          <a:ln/>
        </p:spPr>
        <p:txBody>
          <a:bodyPr wrap="none" lIns="0" tIns="0" rIns="0" bIns="42545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Basel III no Business Case</a:t>
            </a:r>
            <a:endParaRPr lang="en-US" sz="1350" dirty="0"/>
          </a:p>
        </p:txBody>
      </p:sp>
      <p:sp>
        <p:nvSpPr>
          <p:cNvPr id="13" name="Text 7"/>
          <p:cNvSpPr/>
          <p:nvPr/>
        </p:nvSpPr>
        <p:spPr>
          <a:xfrm>
            <a:off x="285750" y="3508977"/>
            <a:ext cx="405765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Basel III fortalece o Business Case para Governança de Dados ao exigir:</a:t>
            </a:r>
            <a:endParaRPr lang="en-US" sz="1046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4123339"/>
            <a:ext cx="142875" cy="14287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00063" y="3994752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Dados precisos e confiáveis para cálculos de capital e liquidez</a:t>
            </a:r>
            <a:endParaRPr lang="en-US" sz="1046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4594827"/>
            <a:ext cx="142875" cy="142875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500063" y="4466239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Capacidade de agregação de dados de risco e relatórios (BCBS 239)</a:t>
            </a:r>
            <a:endParaRPr lang="en-US" sz="1046" dirty="0"/>
          </a:p>
        </p:txBody>
      </p:sp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0" y="5066314"/>
            <a:ext cx="142875" cy="142875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500063" y="4937727"/>
            <a:ext cx="3843338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046" dirty="0">
                <a:solidFill>
                  <a:srgbClr val="333333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Rastreabilidade e auditabilidade dos dados utilizados em relatórios regulatórios</a:t>
            </a:r>
            <a:endParaRPr lang="en-US" sz="1046" dirty="0"/>
          </a:p>
        </p:txBody>
      </p:sp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3563" y="814388"/>
            <a:ext cx="3214688" cy="2857500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8935743" y="5452077"/>
            <a:ext cx="65382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37" dirty="0">
                <a:solidFill>
                  <a:srgbClr val="00336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9</a:t>
            </a:r>
            <a:endParaRPr lang="en-US" sz="83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1120</Words>
  <Application>Microsoft Office PowerPoint</Application>
  <PresentationFormat>Apresentação no Ecrã (16:9)</PresentationFormat>
  <Paragraphs>146</Paragraphs>
  <Slides>10</Slides>
  <Notes>10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3" baseType="lpstr">
      <vt:lpstr>Arial</vt:lpstr>
      <vt:lpstr>Noto Sans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Nuno Filipe Pereira Salvador</cp:lastModifiedBy>
  <cp:revision>2</cp:revision>
  <dcterms:created xsi:type="dcterms:W3CDTF">2025-09-07T18:06:31Z</dcterms:created>
  <dcterms:modified xsi:type="dcterms:W3CDTF">2025-09-07T18:09:53Z</dcterms:modified>
</cp:coreProperties>
</file>